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Faustina" panose="020B0604020202020204" charset="0"/>
      <p:regular r:id="rId16"/>
    </p:embeddedFont>
    <p:embeddedFont>
      <p:font typeface="Faustina Bold" panose="020B0604020202020204" charset="0"/>
      <p:regular r:id="rId17"/>
    </p:embeddedFont>
    <p:embeddedFont>
      <p:font typeface="Baloo" panose="020B0604020202020204" charset="0"/>
      <p:regular r:id="rId18"/>
    </p:embeddedFont>
    <p:embeddedFont>
      <p:font typeface="Noto Sans JP" panose="020B0604020202020204" charset="-128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Noto Sans JP Bold" panose="020B0604020202020204" charset="-128"/>
      <p:regular r:id="rId24"/>
    </p:embeddedFont>
    <p:embeddedFont>
      <p:font typeface="Sensei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53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4.sv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44.sv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13" Type="http://schemas.openxmlformats.org/officeDocument/2006/relationships/image" Target="../media/image41.png"/><Relationship Id="rId18" Type="http://schemas.openxmlformats.org/officeDocument/2006/relationships/image" Target="../media/image44.png"/><Relationship Id="rId3" Type="http://schemas.openxmlformats.org/officeDocument/2006/relationships/image" Target="../media/image34.jpeg"/><Relationship Id="rId7" Type="http://schemas.openxmlformats.org/officeDocument/2006/relationships/image" Target="../media/image56.svg"/><Relationship Id="rId12" Type="http://schemas.openxmlformats.org/officeDocument/2006/relationships/image" Target="../media/image40.jpeg"/><Relationship Id="rId17" Type="http://schemas.openxmlformats.org/officeDocument/2006/relationships/image" Target="../media/image66.svg"/><Relationship Id="rId2" Type="http://schemas.openxmlformats.org/officeDocument/2006/relationships/image" Target="../media/image33.jpe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60.svg"/><Relationship Id="rId5" Type="http://schemas.openxmlformats.org/officeDocument/2006/relationships/image" Target="../media/image54.svg"/><Relationship Id="rId15" Type="http://schemas.openxmlformats.org/officeDocument/2006/relationships/image" Target="../media/image64.svg"/><Relationship Id="rId10" Type="http://schemas.openxmlformats.org/officeDocument/2006/relationships/image" Target="../media/image39.png"/><Relationship Id="rId19" Type="http://schemas.openxmlformats.org/officeDocument/2006/relationships/image" Target="../media/image68.svg"/><Relationship Id="rId4" Type="http://schemas.openxmlformats.org/officeDocument/2006/relationships/image" Target="../media/image35.png"/><Relationship Id="rId9" Type="http://schemas.openxmlformats.org/officeDocument/2006/relationships/image" Target="../media/image38.jpeg"/><Relationship Id="rId1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sv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4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sv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12.png"/><Relationship Id="rId10" Type="http://schemas.openxmlformats.org/officeDocument/2006/relationships/image" Target="../media/image16.svg"/><Relationship Id="rId4" Type="http://schemas.openxmlformats.org/officeDocument/2006/relationships/image" Target="../media/image11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8.sv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79351" y="6172200"/>
            <a:ext cx="3912801" cy="4114800"/>
          </a:xfrm>
          <a:custGeom>
            <a:avLst/>
            <a:gdLst/>
            <a:ahLst/>
            <a:cxnLst/>
            <a:rect l="l" t="t" r="r" b="b"/>
            <a:pathLst>
              <a:path w="3912801" h="4114800">
                <a:moveTo>
                  <a:pt x="0" y="0"/>
                </a:moveTo>
                <a:lnTo>
                  <a:pt x="3912801" y="0"/>
                </a:lnTo>
                <a:lnTo>
                  <a:pt x="39128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7315917"/>
            <a:ext cx="1907683" cy="2971083"/>
          </a:xfrm>
          <a:custGeom>
            <a:avLst/>
            <a:gdLst/>
            <a:ahLst/>
            <a:cxnLst/>
            <a:rect l="l" t="t" r="r" b="b"/>
            <a:pathLst>
              <a:path w="1907683" h="2971083">
                <a:moveTo>
                  <a:pt x="0" y="0"/>
                </a:moveTo>
                <a:lnTo>
                  <a:pt x="1907683" y="0"/>
                </a:lnTo>
                <a:lnTo>
                  <a:pt x="1907683" y="2971083"/>
                </a:lnTo>
                <a:lnTo>
                  <a:pt x="0" y="29710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655274" y="7315917"/>
            <a:ext cx="4977452" cy="2971083"/>
          </a:xfrm>
          <a:custGeom>
            <a:avLst/>
            <a:gdLst/>
            <a:ahLst/>
            <a:cxnLst/>
            <a:rect l="l" t="t" r="r" b="b"/>
            <a:pathLst>
              <a:path w="4977452" h="2971083">
                <a:moveTo>
                  <a:pt x="0" y="0"/>
                </a:moveTo>
                <a:lnTo>
                  <a:pt x="4977452" y="0"/>
                </a:lnTo>
                <a:lnTo>
                  <a:pt x="4977452" y="2971083"/>
                </a:lnTo>
                <a:lnTo>
                  <a:pt x="0" y="29710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593526" y="1762122"/>
            <a:ext cx="12391330" cy="3476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49"/>
              </a:lnSpc>
            </a:pPr>
            <a:r>
              <a:rPr lang="en-US" sz="9999">
                <a:solidFill>
                  <a:srgbClr val="000000"/>
                </a:solidFill>
                <a:latin typeface="Sensei"/>
                <a:ea typeface="Sensei"/>
                <a:cs typeface="Sensei"/>
                <a:sym typeface="Sensei"/>
              </a:rPr>
              <a:t>Web bán hàng điện tử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27117" y="521970"/>
            <a:ext cx="12391330" cy="506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5"/>
              </a:lnSpc>
            </a:pPr>
            <a:r>
              <a:rPr lang="en-US" sz="3000">
                <a:solidFill>
                  <a:srgbClr val="000000"/>
                </a:solidFill>
                <a:latin typeface="Sensei"/>
                <a:ea typeface="Sensei"/>
                <a:cs typeface="Sensei"/>
                <a:sym typeface="Sensei"/>
              </a:rPr>
              <a:t>Học phần: Phân tích và thiết kế phần mềm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93526" y="6809187"/>
            <a:ext cx="12391330" cy="506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5"/>
              </a:lnSpc>
            </a:pPr>
            <a:r>
              <a:rPr lang="en-US" sz="3000">
                <a:solidFill>
                  <a:srgbClr val="000000"/>
                </a:solidFill>
                <a:latin typeface="Sensei"/>
                <a:ea typeface="Sensei"/>
                <a:cs typeface="Sensei"/>
                <a:sym typeface="Sensei"/>
              </a:rPr>
              <a:t>GV hướng dẫn: ThS. Vũ Quang Dũng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503" y="-63503"/>
            <a:ext cx="18414997" cy="10378907"/>
          </a:xfrm>
          <a:custGeom>
            <a:avLst/>
            <a:gdLst/>
            <a:ahLst/>
            <a:cxnLst/>
            <a:rect l="l" t="t" r="r" b="b"/>
            <a:pathLst>
              <a:path w="18414997" h="10378907">
                <a:moveTo>
                  <a:pt x="0" y="0"/>
                </a:moveTo>
                <a:lnTo>
                  <a:pt x="18414997" y="0"/>
                </a:lnTo>
                <a:lnTo>
                  <a:pt x="18414997" y="10378907"/>
                </a:lnTo>
                <a:lnTo>
                  <a:pt x="0" y="103789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88117" y="3901353"/>
            <a:ext cx="3837986" cy="4114800"/>
          </a:xfrm>
          <a:custGeom>
            <a:avLst/>
            <a:gdLst/>
            <a:ahLst/>
            <a:cxnLst/>
            <a:rect l="l" t="t" r="r" b="b"/>
            <a:pathLst>
              <a:path w="3837986" h="4114800">
                <a:moveTo>
                  <a:pt x="0" y="0"/>
                </a:moveTo>
                <a:lnTo>
                  <a:pt x="3837986" y="0"/>
                </a:lnTo>
                <a:lnTo>
                  <a:pt x="38379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022970" y="1661932"/>
            <a:ext cx="8342226" cy="4139830"/>
          </a:xfrm>
          <a:custGeom>
            <a:avLst/>
            <a:gdLst/>
            <a:ahLst/>
            <a:cxnLst/>
            <a:rect l="l" t="t" r="r" b="b"/>
            <a:pathLst>
              <a:path w="8342226" h="4139830">
                <a:moveTo>
                  <a:pt x="0" y="0"/>
                </a:moveTo>
                <a:lnTo>
                  <a:pt x="8342227" y="0"/>
                </a:lnTo>
                <a:lnTo>
                  <a:pt x="8342227" y="4139829"/>
                </a:lnTo>
                <a:lnTo>
                  <a:pt x="0" y="41398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022970" y="5958753"/>
            <a:ext cx="8236330" cy="4066688"/>
          </a:xfrm>
          <a:custGeom>
            <a:avLst/>
            <a:gdLst/>
            <a:ahLst/>
            <a:cxnLst/>
            <a:rect l="l" t="t" r="r" b="b"/>
            <a:pathLst>
              <a:path w="8236330" h="4066688">
                <a:moveTo>
                  <a:pt x="0" y="0"/>
                </a:moveTo>
                <a:lnTo>
                  <a:pt x="8236330" y="0"/>
                </a:lnTo>
                <a:lnTo>
                  <a:pt x="8236330" y="4066688"/>
                </a:lnTo>
                <a:lnTo>
                  <a:pt x="0" y="40666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062278" y="1038997"/>
            <a:ext cx="3743762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Quản lý sản phẩm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503" y="-63503"/>
            <a:ext cx="18414997" cy="10378907"/>
          </a:xfrm>
          <a:custGeom>
            <a:avLst/>
            <a:gdLst/>
            <a:ahLst/>
            <a:cxnLst/>
            <a:rect l="l" t="t" r="r" b="b"/>
            <a:pathLst>
              <a:path w="18414997" h="10378907">
                <a:moveTo>
                  <a:pt x="0" y="0"/>
                </a:moveTo>
                <a:lnTo>
                  <a:pt x="18414997" y="0"/>
                </a:lnTo>
                <a:lnTo>
                  <a:pt x="18414997" y="10378907"/>
                </a:lnTo>
                <a:lnTo>
                  <a:pt x="0" y="103789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88117" y="3901353"/>
            <a:ext cx="3837986" cy="4114800"/>
          </a:xfrm>
          <a:custGeom>
            <a:avLst/>
            <a:gdLst/>
            <a:ahLst/>
            <a:cxnLst/>
            <a:rect l="l" t="t" r="r" b="b"/>
            <a:pathLst>
              <a:path w="3837986" h="4114800">
                <a:moveTo>
                  <a:pt x="0" y="0"/>
                </a:moveTo>
                <a:lnTo>
                  <a:pt x="3837986" y="0"/>
                </a:lnTo>
                <a:lnTo>
                  <a:pt x="38379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022970" y="1661932"/>
            <a:ext cx="8387326" cy="4141242"/>
          </a:xfrm>
          <a:custGeom>
            <a:avLst/>
            <a:gdLst/>
            <a:ahLst/>
            <a:cxnLst/>
            <a:rect l="l" t="t" r="r" b="b"/>
            <a:pathLst>
              <a:path w="8387326" h="4141242">
                <a:moveTo>
                  <a:pt x="0" y="0"/>
                </a:moveTo>
                <a:lnTo>
                  <a:pt x="8387326" y="0"/>
                </a:lnTo>
                <a:lnTo>
                  <a:pt x="8387326" y="4141242"/>
                </a:lnTo>
                <a:lnTo>
                  <a:pt x="0" y="41412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022970" y="5958753"/>
            <a:ext cx="8387326" cy="4162210"/>
          </a:xfrm>
          <a:custGeom>
            <a:avLst/>
            <a:gdLst/>
            <a:ahLst/>
            <a:cxnLst/>
            <a:rect l="l" t="t" r="r" b="b"/>
            <a:pathLst>
              <a:path w="8387326" h="4162210">
                <a:moveTo>
                  <a:pt x="0" y="0"/>
                </a:moveTo>
                <a:lnTo>
                  <a:pt x="8387326" y="0"/>
                </a:lnTo>
                <a:lnTo>
                  <a:pt x="8387326" y="4162210"/>
                </a:lnTo>
                <a:lnTo>
                  <a:pt x="0" y="41622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062278" y="1038997"/>
            <a:ext cx="3743762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Quản lý sản phẩm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503" y="-63503"/>
            <a:ext cx="18414997" cy="10378907"/>
          </a:xfrm>
          <a:custGeom>
            <a:avLst/>
            <a:gdLst/>
            <a:ahLst/>
            <a:cxnLst/>
            <a:rect l="l" t="t" r="r" b="b"/>
            <a:pathLst>
              <a:path w="18414997" h="10378907">
                <a:moveTo>
                  <a:pt x="0" y="0"/>
                </a:moveTo>
                <a:lnTo>
                  <a:pt x="18414997" y="0"/>
                </a:lnTo>
                <a:lnTo>
                  <a:pt x="18414997" y="10378907"/>
                </a:lnTo>
                <a:lnTo>
                  <a:pt x="0" y="103789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56628" y="2994274"/>
            <a:ext cx="2168033" cy="656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Hiệu suất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165857" y="5340467"/>
            <a:ext cx="5979004" cy="656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Thân thiện với người dùng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93816" y="4525889"/>
            <a:ext cx="4521409" cy="2266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Ổn định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Hiệu năng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Tính bảo mật</a:t>
            </a:r>
          </a:p>
          <a:p>
            <a:pPr algn="l">
              <a:lnSpc>
                <a:spcPts val="4500"/>
              </a:lnSpc>
            </a:pPr>
            <a:endParaRPr lang="en-US" sz="3000">
              <a:solidFill>
                <a:srgbClr val="000000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464832" y="6875364"/>
            <a:ext cx="7381056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 Giao diện trực quan   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Quản lý tài khoản dễ dàng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Tìm kiếm sản phẩm dễ dàng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73698" y="229029"/>
            <a:ext cx="8442798" cy="1385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88"/>
              </a:lnSpc>
            </a:pPr>
            <a:r>
              <a:rPr lang="en-US" sz="7562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5.Kết quả đạt được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5164" y="4659630"/>
            <a:ext cx="1029786" cy="1029786"/>
            <a:chOff x="0" y="0"/>
            <a:chExt cx="1373048" cy="13730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3124" cy="1373124"/>
            </a:xfrm>
            <a:custGeom>
              <a:avLst/>
              <a:gdLst/>
              <a:ahLst/>
              <a:cxnLst/>
              <a:rect l="l" t="t" r="r" b="b"/>
              <a:pathLst>
                <a:path w="1373124" h="1373124">
                  <a:moveTo>
                    <a:pt x="686562" y="0"/>
                  </a:moveTo>
                  <a:cubicBezTo>
                    <a:pt x="307340" y="0"/>
                    <a:pt x="0" y="307340"/>
                    <a:pt x="0" y="686562"/>
                  </a:cubicBezTo>
                  <a:cubicBezTo>
                    <a:pt x="0" y="1065784"/>
                    <a:pt x="307340" y="1373124"/>
                    <a:pt x="686562" y="1373124"/>
                  </a:cubicBezTo>
                  <a:cubicBezTo>
                    <a:pt x="1065784" y="1373124"/>
                    <a:pt x="1373124" y="1065784"/>
                    <a:pt x="1373124" y="686562"/>
                  </a:cubicBezTo>
                  <a:cubicBezTo>
                    <a:pt x="1373124" y="307340"/>
                    <a:pt x="1065657" y="0"/>
                    <a:pt x="686562" y="0"/>
                  </a:cubicBezTo>
                  <a:close/>
                </a:path>
              </a:pathLst>
            </a:custGeom>
            <a:blipFill>
              <a:blip r:embed="rId2"/>
              <a:stretch>
                <a:fillRect r="-19" b="-19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5368857" y="4606928"/>
            <a:ext cx="1135190" cy="1135190"/>
            <a:chOff x="0" y="0"/>
            <a:chExt cx="1513586" cy="151358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13586" cy="1513586"/>
            </a:xfrm>
            <a:custGeom>
              <a:avLst/>
              <a:gdLst/>
              <a:ahLst/>
              <a:cxnLst/>
              <a:rect l="l" t="t" r="r" b="b"/>
              <a:pathLst>
                <a:path w="1513586" h="1513586">
                  <a:moveTo>
                    <a:pt x="756158" y="0"/>
                  </a:moveTo>
                  <a:cubicBezTo>
                    <a:pt x="338455" y="381"/>
                    <a:pt x="0" y="339090"/>
                    <a:pt x="0" y="756793"/>
                  </a:cubicBezTo>
                  <a:cubicBezTo>
                    <a:pt x="0" y="1174750"/>
                    <a:pt x="338836" y="1513586"/>
                    <a:pt x="756793" y="1513586"/>
                  </a:cubicBezTo>
                  <a:cubicBezTo>
                    <a:pt x="1174750" y="1513586"/>
                    <a:pt x="1513586" y="1174750"/>
                    <a:pt x="1513586" y="756793"/>
                  </a:cubicBezTo>
                  <a:cubicBezTo>
                    <a:pt x="1513586" y="339090"/>
                    <a:pt x="1175131" y="381"/>
                    <a:pt x="757428" y="0"/>
                  </a:cubicBezTo>
                  <a:close/>
                </a:path>
              </a:pathLst>
            </a:custGeom>
            <a:blipFill>
              <a:blip r:embed="rId3"/>
              <a:stretch>
                <a:fillRect r="-25" b="-25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407413" y="7188698"/>
            <a:ext cx="5277193" cy="1203303"/>
          </a:xfrm>
          <a:custGeom>
            <a:avLst/>
            <a:gdLst/>
            <a:ahLst/>
            <a:cxnLst/>
            <a:rect l="l" t="t" r="r" b="b"/>
            <a:pathLst>
              <a:path w="5277193" h="1203303">
                <a:moveTo>
                  <a:pt x="0" y="0"/>
                </a:moveTo>
                <a:lnTo>
                  <a:pt x="5277193" y="0"/>
                </a:lnTo>
                <a:lnTo>
                  <a:pt x="5277193" y="1203303"/>
                </a:lnTo>
                <a:lnTo>
                  <a:pt x="0" y="12033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743094" y="3027921"/>
            <a:ext cx="5772626" cy="1308078"/>
          </a:xfrm>
          <a:custGeom>
            <a:avLst/>
            <a:gdLst/>
            <a:ahLst/>
            <a:cxnLst/>
            <a:rect l="l" t="t" r="r" b="b"/>
            <a:pathLst>
              <a:path w="5772626" h="1308078">
                <a:moveTo>
                  <a:pt x="0" y="0"/>
                </a:moveTo>
                <a:lnTo>
                  <a:pt x="5772626" y="0"/>
                </a:lnTo>
                <a:lnTo>
                  <a:pt x="5772626" y="1308078"/>
                </a:lnTo>
                <a:lnTo>
                  <a:pt x="0" y="13080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643006" y="8637216"/>
            <a:ext cx="1029786" cy="1029786"/>
            <a:chOff x="0" y="0"/>
            <a:chExt cx="1373048" cy="137304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73124" cy="1373124"/>
            </a:xfrm>
            <a:custGeom>
              <a:avLst/>
              <a:gdLst/>
              <a:ahLst/>
              <a:cxnLst/>
              <a:rect l="l" t="t" r="r" b="b"/>
              <a:pathLst>
                <a:path w="1373124" h="1373124">
                  <a:moveTo>
                    <a:pt x="686562" y="0"/>
                  </a:moveTo>
                  <a:cubicBezTo>
                    <a:pt x="307340" y="0"/>
                    <a:pt x="0" y="307340"/>
                    <a:pt x="0" y="686562"/>
                  </a:cubicBezTo>
                  <a:cubicBezTo>
                    <a:pt x="0" y="1065784"/>
                    <a:pt x="307340" y="1373124"/>
                    <a:pt x="686562" y="1373124"/>
                  </a:cubicBezTo>
                  <a:cubicBezTo>
                    <a:pt x="1065784" y="1373124"/>
                    <a:pt x="1373124" y="1065784"/>
                    <a:pt x="1373124" y="686562"/>
                  </a:cubicBezTo>
                  <a:cubicBezTo>
                    <a:pt x="1373124" y="307340"/>
                    <a:pt x="1065657" y="0"/>
                    <a:pt x="686562" y="0"/>
                  </a:cubicBezTo>
                  <a:close/>
                </a:path>
              </a:pathLst>
            </a:custGeom>
            <a:blipFill>
              <a:blip r:embed="rId8"/>
              <a:stretch>
                <a:fillRect l="-49997" r="-49950" b="-19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0611044" y="4536167"/>
            <a:ext cx="1153249" cy="1153249"/>
            <a:chOff x="0" y="0"/>
            <a:chExt cx="1373048" cy="137304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73124" cy="1373124"/>
            </a:xfrm>
            <a:custGeom>
              <a:avLst/>
              <a:gdLst/>
              <a:ahLst/>
              <a:cxnLst/>
              <a:rect l="l" t="t" r="r" b="b"/>
              <a:pathLst>
                <a:path w="1373124" h="1373124">
                  <a:moveTo>
                    <a:pt x="686562" y="0"/>
                  </a:moveTo>
                  <a:cubicBezTo>
                    <a:pt x="307340" y="0"/>
                    <a:pt x="0" y="307340"/>
                    <a:pt x="0" y="686562"/>
                  </a:cubicBezTo>
                  <a:cubicBezTo>
                    <a:pt x="0" y="1065784"/>
                    <a:pt x="307340" y="1373124"/>
                    <a:pt x="686562" y="1373124"/>
                  </a:cubicBezTo>
                  <a:cubicBezTo>
                    <a:pt x="1065784" y="1373124"/>
                    <a:pt x="1373124" y="1065784"/>
                    <a:pt x="1373124" y="686562"/>
                  </a:cubicBezTo>
                  <a:cubicBezTo>
                    <a:pt x="1373124" y="307340"/>
                    <a:pt x="1065657" y="0"/>
                    <a:pt x="686562" y="0"/>
                  </a:cubicBezTo>
                  <a:close/>
                </a:path>
              </a:pathLst>
            </a:custGeom>
            <a:blipFill>
              <a:blip r:embed="rId9"/>
              <a:stretch>
                <a:fillRect l="-66662" r="-66685" b="-19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9801911" y="5945181"/>
            <a:ext cx="6057900" cy="1374734"/>
          </a:xfrm>
          <a:custGeom>
            <a:avLst/>
            <a:gdLst/>
            <a:ahLst/>
            <a:cxnLst/>
            <a:rect l="l" t="t" r="r" b="b"/>
            <a:pathLst>
              <a:path w="6057900" h="1374734">
                <a:moveTo>
                  <a:pt x="0" y="0"/>
                </a:moveTo>
                <a:lnTo>
                  <a:pt x="6057900" y="0"/>
                </a:lnTo>
                <a:lnTo>
                  <a:pt x="6057900" y="1374734"/>
                </a:lnTo>
                <a:lnTo>
                  <a:pt x="0" y="13747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4220352" y="7847572"/>
            <a:ext cx="1353956" cy="1353956"/>
            <a:chOff x="0" y="0"/>
            <a:chExt cx="1373048" cy="137304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73124" cy="1373124"/>
            </a:xfrm>
            <a:custGeom>
              <a:avLst/>
              <a:gdLst/>
              <a:ahLst/>
              <a:cxnLst/>
              <a:rect l="l" t="t" r="r" b="b"/>
              <a:pathLst>
                <a:path w="1373124" h="1373124">
                  <a:moveTo>
                    <a:pt x="686562" y="0"/>
                  </a:moveTo>
                  <a:cubicBezTo>
                    <a:pt x="307340" y="0"/>
                    <a:pt x="0" y="307340"/>
                    <a:pt x="0" y="686562"/>
                  </a:cubicBezTo>
                  <a:cubicBezTo>
                    <a:pt x="0" y="1065784"/>
                    <a:pt x="307340" y="1373124"/>
                    <a:pt x="686562" y="1373124"/>
                  </a:cubicBezTo>
                  <a:cubicBezTo>
                    <a:pt x="1065784" y="1373124"/>
                    <a:pt x="1373124" y="1065784"/>
                    <a:pt x="1373124" y="686562"/>
                  </a:cubicBezTo>
                  <a:cubicBezTo>
                    <a:pt x="1373124" y="307340"/>
                    <a:pt x="1065657" y="0"/>
                    <a:pt x="686562" y="0"/>
                  </a:cubicBezTo>
                  <a:close/>
                </a:path>
              </a:pathLst>
            </a:custGeom>
            <a:blipFill>
              <a:blip r:embed="rId12"/>
              <a:stretch>
                <a:fillRect r="-19" b="-19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821323" y="3034246"/>
            <a:ext cx="5772626" cy="1308078"/>
          </a:xfrm>
          <a:custGeom>
            <a:avLst/>
            <a:gdLst/>
            <a:ahLst/>
            <a:cxnLst/>
            <a:rect l="l" t="t" r="r" b="b"/>
            <a:pathLst>
              <a:path w="5772626" h="1308078">
                <a:moveTo>
                  <a:pt x="0" y="0"/>
                </a:moveTo>
                <a:lnTo>
                  <a:pt x="5772626" y="0"/>
                </a:lnTo>
                <a:lnTo>
                  <a:pt x="5772626" y="1308078"/>
                </a:lnTo>
                <a:lnTo>
                  <a:pt x="0" y="13080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345272" y="4665479"/>
            <a:ext cx="1163976" cy="956042"/>
          </a:xfrm>
          <a:custGeom>
            <a:avLst/>
            <a:gdLst/>
            <a:ahLst/>
            <a:cxnLst/>
            <a:rect l="l" t="t" r="r" b="b"/>
            <a:pathLst>
              <a:path w="1163976" h="956042">
                <a:moveTo>
                  <a:pt x="0" y="0"/>
                </a:moveTo>
                <a:lnTo>
                  <a:pt x="1163976" y="0"/>
                </a:lnTo>
                <a:lnTo>
                  <a:pt x="1163976" y="956042"/>
                </a:lnTo>
                <a:lnTo>
                  <a:pt x="0" y="95604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800869" y="7847572"/>
            <a:ext cx="1439726" cy="1437108"/>
          </a:xfrm>
          <a:custGeom>
            <a:avLst/>
            <a:gdLst/>
            <a:ahLst/>
            <a:cxnLst/>
            <a:rect l="l" t="t" r="r" b="b"/>
            <a:pathLst>
              <a:path w="1439726" h="1437108">
                <a:moveTo>
                  <a:pt x="0" y="0"/>
                </a:moveTo>
                <a:lnTo>
                  <a:pt x="1439726" y="0"/>
                </a:lnTo>
                <a:lnTo>
                  <a:pt x="1439726" y="1437109"/>
                </a:lnTo>
                <a:lnTo>
                  <a:pt x="0" y="143710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4123010" y="8566127"/>
            <a:ext cx="1245847" cy="1100876"/>
          </a:xfrm>
          <a:custGeom>
            <a:avLst/>
            <a:gdLst/>
            <a:ahLst/>
            <a:cxnLst/>
            <a:rect l="l" t="t" r="r" b="b"/>
            <a:pathLst>
              <a:path w="1245847" h="1100876">
                <a:moveTo>
                  <a:pt x="0" y="0"/>
                </a:moveTo>
                <a:lnTo>
                  <a:pt x="1245847" y="0"/>
                </a:lnTo>
                <a:lnTo>
                  <a:pt x="1245847" y="1100875"/>
                </a:lnTo>
                <a:lnTo>
                  <a:pt x="0" y="110087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3325066" y="4509006"/>
            <a:ext cx="1790573" cy="1263168"/>
          </a:xfrm>
          <a:custGeom>
            <a:avLst/>
            <a:gdLst/>
            <a:ahLst/>
            <a:cxnLst/>
            <a:rect l="l" t="t" r="r" b="b"/>
            <a:pathLst>
              <a:path w="1790573" h="1263168">
                <a:moveTo>
                  <a:pt x="0" y="0"/>
                </a:moveTo>
                <a:lnTo>
                  <a:pt x="1790573" y="0"/>
                </a:lnTo>
                <a:lnTo>
                  <a:pt x="1790573" y="1263168"/>
                </a:lnTo>
                <a:lnTo>
                  <a:pt x="0" y="126316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375164" y="7659472"/>
            <a:ext cx="3940216" cy="550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Chatbot tư vấn nhanh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480767" y="3465633"/>
            <a:ext cx="5034953" cy="550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Tăng cường bảo mật dữ liệu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517600" y="6610617"/>
            <a:ext cx="5198564" cy="550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Tích hợp chương trình ưu đãi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572736" y="264438"/>
            <a:ext cx="10647616" cy="1385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91"/>
              </a:lnSpc>
            </a:pPr>
            <a:r>
              <a:rPr lang="en-US" sz="7565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6. Định hướng tương lai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024196" y="3465633"/>
            <a:ext cx="3660410" cy="550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Tích hợp thanh toán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75207" y="4580429"/>
            <a:ext cx="5208543" cy="5706571"/>
          </a:xfrm>
          <a:custGeom>
            <a:avLst/>
            <a:gdLst/>
            <a:ahLst/>
            <a:cxnLst/>
            <a:rect l="l" t="t" r="r" b="b"/>
            <a:pathLst>
              <a:path w="5208543" h="5706571">
                <a:moveTo>
                  <a:pt x="0" y="0"/>
                </a:moveTo>
                <a:lnTo>
                  <a:pt x="5208543" y="0"/>
                </a:lnTo>
                <a:lnTo>
                  <a:pt x="5208543" y="5706571"/>
                </a:lnTo>
                <a:lnTo>
                  <a:pt x="0" y="57065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3957577"/>
            <a:ext cx="7056784" cy="6209970"/>
          </a:xfrm>
          <a:custGeom>
            <a:avLst/>
            <a:gdLst/>
            <a:ahLst/>
            <a:cxnLst/>
            <a:rect l="l" t="t" r="r" b="b"/>
            <a:pathLst>
              <a:path w="7056784" h="6209970">
                <a:moveTo>
                  <a:pt x="0" y="0"/>
                </a:moveTo>
                <a:lnTo>
                  <a:pt x="7056784" y="0"/>
                </a:lnTo>
                <a:lnTo>
                  <a:pt x="7056784" y="6209970"/>
                </a:lnTo>
                <a:lnTo>
                  <a:pt x="0" y="6209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978809" y="657225"/>
            <a:ext cx="11731609" cy="3493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8"/>
              </a:lnSpc>
            </a:pPr>
            <a:r>
              <a:rPr lang="en-US" sz="19006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494" y="0"/>
            <a:ext cx="18414987" cy="10755078"/>
          </a:xfrm>
          <a:custGeom>
            <a:avLst/>
            <a:gdLst/>
            <a:ahLst/>
            <a:cxnLst/>
            <a:rect l="l" t="t" r="r" b="b"/>
            <a:pathLst>
              <a:path w="18414987" h="10755078">
                <a:moveTo>
                  <a:pt x="0" y="0"/>
                </a:moveTo>
                <a:lnTo>
                  <a:pt x="18414988" y="0"/>
                </a:lnTo>
                <a:lnTo>
                  <a:pt x="18414988" y="10755078"/>
                </a:lnTo>
                <a:lnTo>
                  <a:pt x="0" y="10755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827038" y="7981445"/>
            <a:ext cx="180975" cy="180975"/>
            <a:chOff x="0" y="0"/>
            <a:chExt cx="180975" cy="180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1102" cy="181102"/>
            </a:xfrm>
            <a:custGeom>
              <a:avLst/>
              <a:gdLst/>
              <a:ahLst/>
              <a:cxnLst/>
              <a:rect l="l" t="t" r="r" b="b"/>
              <a:pathLst>
                <a:path w="181102" h="181102">
                  <a:moveTo>
                    <a:pt x="180975" y="90424"/>
                  </a:moveTo>
                  <a:cubicBezTo>
                    <a:pt x="180975" y="96393"/>
                    <a:pt x="180340" y="102235"/>
                    <a:pt x="179197" y="108077"/>
                  </a:cubicBezTo>
                  <a:cubicBezTo>
                    <a:pt x="178054" y="113919"/>
                    <a:pt x="176276" y="119507"/>
                    <a:pt x="173990" y="125095"/>
                  </a:cubicBezTo>
                  <a:cubicBezTo>
                    <a:pt x="171704" y="130683"/>
                    <a:pt x="168910" y="135763"/>
                    <a:pt x="165608" y="140716"/>
                  </a:cubicBezTo>
                  <a:cubicBezTo>
                    <a:pt x="162306" y="145669"/>
                    <a:pt x="158496" y="150241"/>
                    <a:pt x="154305" y="154432"/>
                  </a:cubicBezTo>
                  <a:cubicBezTo>
                    <a:pt x="150114" y="158623"/>
                    <a:pt x="145542" y="162433"/>
                    <a:pt x="140589" y="165735"/>
                  </a:cubicBezTo>
                  <a:cubicBezTo>
                    <a:pt x="135636" y="169037"/>
                    <a:pt x="130429" y="171831"/>
                    <a:pt x="124968" y="174117"/>
                  </a:cubicBezTo>
                  <a:cubicBezTo>
                    <a:pt x="119507" y="176403"/>
                    <a:pt x="113792" y="178054"/>
                    <a:pt x="107950" y="179324"/>
                  </a:cubicBezTo>
                  <a:cubicBezTo>
                    <a:pt x="102108" y="180594"/>
                    <a:pt x="96266" y="181102"/>
                    <a:pt x="90297" y="181102"/>
                  </a:cubicBezTo>
                  <a:cubicBezTo>
                    <a:pt x="84328" y="181102"/>
                    <a:pt x="78486" y="180467"/>
                    <a:pt x="72644" y="179324"/>
                  </a:cubicBezTo>
                  <a:cubicBezTo>
                    <a:pt x="66802" y="178181"/>
                    <a:pt x="61214" y="176403"/>
                    <a:pt x="55626" y="174117"/>
                  </a:cubicBezTo>
                  <a:cubicBezTo>
                    <a:pt x="50038" y="171831"/>
                    <a:pt x="44958" y="169037"/>
                    <a:pt x="40005" y="165735"/>
                  </a:cubicBezTo>
                  <a:cubicBezTo>
                    <a:pt x="35052" y="162433"/>
                    <a:pt x="30480" y="158623"/>
                    <a:pt x="26289" y="154432"/>
                  </a:cubicBezTo>
                  <a:cubicBezTo>
                    <a:pt x="22098" y="150241"/>
                    <a:pt x="18288" y="145669"/>
                    <a:pt x="14986" y="140716"/>
                  </a:cubicBezTo>
                  <a:cubicBezTo>
                    <a:pt x="11684" y="135763"/>
                    <a:pt x="8890" y="130556"/>
                    <a:pt x="6604" y="125095"/>
                  </a:cubicBezTo>
                  <a:cubicBezTo>
                    <a:pt x="4318" y="119634"/>
                    <a:pt x="2921" y="113919"/>
                    <a:pt x="1778" y="108204"/>
                  </a:cubicBezTo>
                  <a:cubicBezTo>
                    <a:pt x="635" y="102489"/>
                    <a:pt x="0" y="96393"/>
                    <a:pt x="0" y="90424"/>
                  </a:cubicBezTo>
                  <a:cubicBezTo>
                    <a:pt x="0" y="84455"/>
                    <a:pt x="635" y="78613"/>
                    <a:pt x="1778" y="72771"/>
                  </a:cubicBezTo>
                  <a:cubicBezTo>
                    <a:pt x="2921" y="66929"/>
                    <a:pt x="4572" y="61341"/>
                    <a:pt x="6858" y="55880"/>
                  </a:cubicBezTo>
                  <a:cubicBezTo>
                    <a:pt x="9144" y="50419"/>
                    <a:pt x="11938" y="45212"/>
                    <a:pt x="15240" y="40259"/>
                  </a:cubicBezTo>
                  <a:cubicBezTo>
                    <a:pt x="18542" y="35306"/>
                    <a:pt x="22352" y="30734"/>
                    <a:pt x="26543" y="26543"/>
                  </a:cubicBezTo>
                  <a:cubicBezTo>
                    <a:pt x="30734" y="22352"/>
                    <a:pt x="35306" y="18542"/>
                    <a:pt x="40259" y="15240"/>
                  </a:cubicBezTo>
                  <a:cubicBezTo>
                    <a:pt x="45212" y="11938"/>
                    <a:pt x="50419" y="9144"/>
                    <a:pt x="55880" y="6858"/>
                  </a:cubicBezTo>
                  <a:cubicBezTo>
                    <a:pt x="61341" y="4572"/>
                    <a:pt x="67056" y="2921"/>
                    <a:pt x="72771" y="1778"/>
                  </a:cubicBezTo>
                  <a:cubicBezTo>
                    <a:pt x="78486" y="635"/>
                    <a:pt x="84582" y="0"/>
                    <a:pt x="90424" y="0"/>
                  </a:cubicBezTo>
                  <a:cubicBezTo>
                    <a:pt x="96266" y="0"/>
                    <a:pt x="102235" y="635"/>
                    <a:pt x="108077" y="1778"/>
                  </a:cubicBezTo>
                  <a:cubicBezTo>
                    <a:pt x="113919" y="2921"/>
                    <a:pt x="119507" y="4699"/>
                    <a:pt x="125095" y="6985"/>
                  </a:cubicBezTo>
                  <a:cubicBezTo>
                    <a:pt x="130683" y="9271"/>
                    <a:pt x="135763" y="12065"/>
                    <a:pt x="140716" y="15367"/>
                  </a:cubicBezTo>
                  <a:cubicBezTo>
                    <a:pt x="145669" y="18669"/>
                    <a:pt x="150241" y="22479"/>
                    <a:pt x="154432" y="26670"/>
                  </a:cubicBezTo>
                  <a:cubicBezTo>
                    <a:pt x="158623" y="30861"/>
                    <a:pt x="162433" y="35433"/>
                    <a:pt x="165735" y="40386"/>
                  </a:cubicBezTo>
                  <a:cubicBezTo>
                    <a:pt x="169037" y="45339"/>
                    <a:pt x="171831" y="50546"/>
                    <a:pt x="174117" y="56007"/>
                  </a:cubicBezTo>
                  <a:cubicBezTo>
                    <a:pt x="176403" y="61468"/>
                    <a:pt x="178054" y="67183"/>
                    <a:pt x="179324" y="73025"/>
                  </a:cubicBezTo>
                  <a:cubicBezTo>
                    <a:pt x="180594" y="78867"/>
                    <a:pt x="181102" y="84709"/>
                    <a:pt x="181102" y="90678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3666858" y="4375985"/>
            <a:ext cx="180975" cy="180975"/>
            <a:chOff x="0" y="0"/>
            <a:chExt cx="180975" cy="180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1229" cy="181102"/>
            </a:xfrm>
            <a:custGeom>
              <a:avLst/>
              <a:gdLst/>
              <a:ahLst/>
              <a:cxnLst/>
              <a:rect l="l" t="t" r="r" b="b"/>
              <a:pathLst>
                <a:path w="181229" h="181102">
                  <a:moveTo>
                    <a:pt x="180975" y="90424"/>
                  </a:moveTo>
                  <a:cubicBezTo>
                    <a:pt x="180975" y="96393"/>
                    <a:pt x="180340" y="102235"/>
                    <a:pt x="179197" y="108077"/>
                  </a:cubicBezTo>
                  <a:cubicBezTo>
                    <a:pt x="178054" y="113919"/>
                    <a:pt x="176276" y="119507"/>
                    <a:pt x="173990" y="125095"/>
                  </a:cubicBezTo>
                  <a:cubicBezTo>
                    <a:pt x="171704" y="130683"/>
                    <a:pt x="168910" y="135763"/>
                    <a:pt x="165608" y="140716"/>
                  </a:cubicBezTo>
                  <a:cubicBezTo>
                    <a:pt x="162306" y="145669"/>
                    <a:pt x="158496" y="150241"/>
                    <a:pt x="154305" y="154432"/>
                  </a:cubicBezTo>
                  <a:cubicBezTo>
                    <a:pt x="150114" y="158623"/>
                    <a:pt x="145542" y="162433"/>
                    <a:pt x="140589" y="165735"/>
                  </a:cubicBezTo>
                  <a:cubicBezTo>
                    <a:pt x="135636" y="169037"/>
                    <a:pt x="130429" y="171831"/>
                    <a:pt x="124968" y="174117"/>
                  </a:cubicBezTo>
                  <a:cubicBezTo>
                    <a:pt x="119507" y="176403"/>
                    <a:pt x="113792" y="178054"/>
                    <a:pt x="107950" y="179324"/>
                  </a:cubicBezTo>
                  <a:cubicBezTo>
                    <a:pt x="102108" y="180594"/>
                    <a:pt x="96266" y="181102"/>
                    <a:pt x="90297" y="181102"/>
                  </a:cubicBezTo>
                  <a:cubicBezTo>
                    <a:pt x="84328" y="181102"/>
                    <a:pt x="78486" y="180467"/>
                    <a:pt x="72644" y="179324"/>
                  </a:cubicBezTo>
                  <a:cubicBezTo>
                    <a:pt x="66802" y="178181"/>
                    <a:pt x="61214" y="176403"/>
                    <a:pt x="55626" y="174117"/>
                  </a:cubicBezTo>
                  <a:cubicBezTo>
                    <a:pt x="50038" y="171831"/>
                    <a:pt x="44958" y="169037"/>
                    <a:pt x="40005" y="165735"/>
                  </a:cubicBezTo>
                  <a:cubicBezTo>
                    <a:pt x="35052" y="162433"/>
                    <a:pt x="30480" y="158623"/>
                    <a:pt x="26289" y="154432"/>
                  </a:cubicBezTo>
                  <a:cubicBezTo>
                    <a:pt x="22098" y="150241"/>
                    <a:pt x="18288" y="145669"/>
                    <a:pt x="14986" y="140716"/>
                  </a:cubicBezTo>
                  <a:cubicBezTo>
                    <a:pt x="11684" y="135763"/>
                    <a:pt x="8890" y="130556"/>
                    <a:pt x="6604" y="125095"/>
                  </a:cubicBezTo>
                  <a:cubicBezTo>
                    <a:pt x="4318" y="119634"/>
                    <a:pt x="2921" y="113919"/>
                    <a:pt x="1778" y="108204"/>
                  </a:cubicBezTo>
                  <a:cubicBezTo>
                    <a:pt x="635" y="102489"/>
                    <a:pt x="0" y="96393"/>
                    <a:pt x="0" y="90424"/>
                  </a:cubicBezTo>
                  <a:cubicBezTo>
                    <a:pt x="0" y="84455"/>
                    <a:pt x="635" y="78613"/>
                    <a:pt x="1778" y="72771"/>
                  </a:cubicBezTo>
                  <a:cubicBezTo>
                    <a:pt x="2921" y="66929"/>
                    <a:pt x="4572" y="61341"/>
                    <a:pt x="6858" y="55880"/>
                  </a:cubicBezTo>
                  <a:cubicBezTo>
                    <a:pt x="9144" y="50419"/>
                    <a:pt x="11938" y="45212"/>
                    <a:pt x="15240" y="40259"/>
                  </a:cubicBezTo>
                  <a:cubicBezTo>
                    <a:pt x="18542" y="35306"/>
                    <a:pt x="22352" y="30734"/>
                    <a:pt x="26543" y="26543"/>
                  </a:cubicBezTo>
                  <a:cubicBezTo>
                    <a:pt x="30734" y="22352"/>
                    <a:pt x="35306" y="18542"/>
                    <a:pt x="40259" y="15240"/>
                  </a:cubicBezTo>
                  <a:cubicBezTo>
                    <a:pt x="45212" y="11938"/>
                    <a:pt x="50419" y="9144"/>
                    <a:pt x="55880" y="6858"/>
                  </a:cubicBezTo>
                  <a:cubicBezTo>
                    <a:pt x="61341" y="4572"/>
                    <a:pt x="67056" y="2921"/>
                    <a:pt x="72771" y="1778"/>
                  </a:cubicBezTo>
                  <a:cubicBezTo>
                    <a:pt x="78486" y="635"/>
                    <a:pt x="84582" y="0"/>
                    <a:pt x="90551" y="0"/>
                  </a:cubicBezTo>
                  <a:cubicBezTo>
                    <a:pt x="96520" y="0"/>
                    <a:pt x="102362" y="635"/>
                    <a:pt x="108204" y="1778"/>
                  </a:cubicBezTo>
                  <a:cubicBezTo>
                    <a:pt x="114046" y="2921"/>
                    <a:pt x="119634" y="4699"/>
                    <a:pt x="125222" y="6985"/>
                  </a:cubicBezTo>
                  <a:cubicBezTo>
                    <a:pt x="130810" y="9271"/>
                    <a:pt x="135890" y="12065"/>
                    <a:pt x="140843" y="15367"/>
                  </a:cubicBezTo>
                  <a:cubicBezTo>
                    <a:pt x="145796" y="18669"/>
                    <a:pt x="150368" y="22479"/>
                    <a:pt x="154559" y="26670"/>
                  </a:cubicBezTo>
                  <a:cubicBezTo>
                    <a:pt x="158750" y="30861"/>
                    <a:pt x="162560" y="35433"/>
                    <a:pt x="165862" y="40386"/>
                  </a:cubicBezTo>
                  <a:cubicBezTo>
                    <a:pt x="169164" y="45339"/>
                    <a:pt x="171958" y="50546"/>
                    <a:pt x="174244" y="56007"/>
                  </a:cubicBezTo>
                  <a:cubicBezTo>
                    <a:pt x="176530" y="61468"/>
                    <a:pt x="178181" y="67183"/>
                    <a:pt x="179451" y="73025"/>
                  </a:cubicBezTo>
                  <a:cubicBezTo>
                    <a:pt x="180721" y="78867"/>
                    <a:pt x="181229" y="84709"/>
                    <a:pt x="181229" y="90678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6724669" y="977694"/>
            <a:ext cx="4935074" cy="1400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39"/>
              </a:lnSpc>
            </a:pPr>
            <a:r>
              <a:rPr lang="en-US" sz="7599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Thành viên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135045" y="5147510"/>
            <a:ext cx="7150493" cy="679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46" lvl="1" indent="-431773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Bùi Hải Quân - 22010170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135045" y="2555472"/>
            <a:ext cx="7316902" cy="679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46" lvl="1" indent="-431773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Đỗ Đình Trường - 22010235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35045" y="3759194"/>
            <a:ext cx="7150493" cy="679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46" lvl="1" indent="-431773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Nguyễn Viết Lãm - 22010376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35045" y="6431442"/>
            <a:ext cx="7150493" cy="679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46" lvl="1" indent="-431773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Nguyễn Văn Toàn - 22010415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3933" y="0"/>
            <a:ext cx="18511933" cy="10413997"/>
          </a:xfrm>
          <a:custGeom>
            <a:avLst/>
            <a:gdLst/>
            <a:ahLst/>
            <a:cxnLst/>
            <a:rect l="l" t="t" r="r" b="b"/>
            <a:pathLst>
              <a:path w="18511933" h="10413997">
                <a:moveTo>
                  <a:pt x="0" y="0"/>
                </a:moveTo>
                <a:lnTo>
                  <a:pt x="18511933" y="0"/>
                </a:lnTo>
                <a:lnTo>
                  <a:pt x="18511933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734296" y="7227351"/>
            <a:ext cx="2228850" cy="2381250"/>
          </a:xfrm>
          <a:custGeom>
            <a:avLst/>
            <a:gdLst/>
            <a:ahLst/>
            <a:cxnLst/>
            <a:rect l="l" t="t" r="r" b="b"/>
            <a:pathLst>
              <a:path w="2228850" h="2381250">
                <a:moveTo>
                  <a:pt x="0" y="0"/>
                </a:moveTo>
                <a:lnTo>
                  <a:pt x="2228850" y="0"/>
                </a:lnTo>
                <a:lnTo>
                  <a:pt x="2228850" y="2381250"/>
                </a:lnTo>
                <a:lnTo>
                  <a:pt x="0" y="23812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500727" y="1543412"/>
            <a:ext cx="5753186" cy="1781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36"/>
              </a:lnSpc>
            </a:pPr>
            <a:r>
              <a:rPr lang="en-US" sz="9740">
                <a:solidFill>
                  <a:srgbClr val="213138"/>
                </a:solidFill>
                <a:latin typeface="Baloo"/>
                <a:ea typeface="Baloo"/>
                <a:cs typeface="Baloo"/>
                <a:sym typeface="Baloo"/>
              </a:rPr>
              <a:t>NỘI DUNG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659041" y="3307804"/>
            <a:ext cx="7073170" cy="582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1"/>
              </a:lnSpc>
            </a:pPr>
            <a:r>
              <a:rPr lang="en-US" sz="3999" spc="2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1.Vấn </a:t>
            </a:r>
            <a:r>
              <a:rPr lang="en-US" sz="3999" spc="2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đề</a:t>
            </a:r>
            <a:r>
              <a:rPr lang="en-US" sz="3999" spc="2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999" spc="2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người</a:t>
            </a:r>
            <a:r>
              <a:rPr lang="en-US" sz="3999" spc="2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999" spc="2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dùng</a:t>
            </a:r>
            <a:r>
              <a:rPr lang="en-US" sz="3999" spc="23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endParaRPr lang="en-US" sz="3999" spc="23" smtClean="0">
              <a:solidFill>
                <a:srgbClr val="000000"/>
              </a:solidFill>
              <a:latin typeface="Faustina"/>
              <a:ea typeface="Faustina"/>
              <a:cs typeface="Faustina"/>
              <a:sym typeface="Faustina"/>
            </a:endParaRPr>
          </a:p>
          <a:p>
            <a:pPr algn="l">
              <a:lnSpc>
                <a:spcPts val="6751"/>
              </a:lnSpc>
            </a:pPr>
            <a:r>
              <a:rPr lang="en-US" sz="3999" spc="23" smtClean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2</a:t>
            </a:r>
            <a:r>
              <a:rPr lang="en-US" sz="3999" spc="23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. </a:t>
            </a:r>
            <a:r>
              <a:rPr lang="en-US" sz="3999" spc="2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Giải</a:t>
            </a:r>
            <a:r>
              <a:rPr lang="en-US" sz="3999" spc="2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999" spc="2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pháp</a:t>
            </a:r>
            <a:r>
              <a:rPr lang="en-US" sz="3999" spc="2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&amp; </a:t>
            </a:r>
            <a:r>
              <a:rPr lang="en-US" sz="3999" spc="2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một</a:t>
            </a:r>
            <a:r>
              <a:rPr lang="en-US" sz="3999" spc="2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999" spc="2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số</a:t>
            </a:r>
            <a:r>
              <a:rPr lang="en-US" sz="3999" spc="2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999" spc="2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tính</a:t>
            </a:r>
            <a:r>
              <a:rPr lang="en-US" sz="3999" spc="23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999" spc="23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năng</a:t>
            </a:r>
            <a:endParaRPr lang="en-US" sz="3999" spc="23" dirty="0">
              <a:solidFill>
                <a:srgbClr val="000000"/>
              </a:solidFill>
              <a:latin typeface="Faustina"/>
              <a:ea typeface="Faustina"/>
              <a:cs typeface="Faustina"/>
              <a:sym typeface="Faustina"/>
            </a:endParaRPr>
          </a:p>
          <a:p>
            <a:pPr algn="l">
              <a:lnSpc>
                <a:spcPts val="9971"/>
              </a:lnSpc>
            </a:pPr>
            <a:r>
              <a:rPr lang="en-US" sz="3999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3. </a:t>
            </a:r>
            <a:r>
              <a:rPr lang="en-US" sz="3999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Công</a:t>
            </a:r>
            <a:r>
              <a:rPr lang="en-US" sz="3999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nghệ</a:t>
            </a:r>
            <a:r>
              <a:rPr lang="en-US" sz="3999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sử</a:t>
            </a:r>
            <a:r>
              <a:rPr lang="en-US" sz="3999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dụng</a:t>
            </a:r>
            <a:endParaRPr lang="en-US" sz="3999" dirty="0">
              <a:solidFill>
                <a:srgbClr val="000000"/>
              </a:solidFill>
              <a:latin typeface="Faustina"/>
              <a:ea typeface="Faustina"/>
              <a:cs typeface="Faustina"/>
              <a:sym typeface="Faustina"/>
            </a:endParaRPr>
          </a:p>
          <a:p>
            <a:pPr algn="l">
              <a:lnSpc>
                <a:spcPts val="7019"/>
              </a:lnSpc>
            </a:pPr>
            <a:r>
              <a:rPr lang="en-US" sz="3999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4. </a:t>
            </a:r>
            <a:r>
              <a:rPr lang="en-US" sz="3999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Giới</a:t>
            </a:r>
            <a:r>
              <a:rPr lang="en-US" sz="3999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thiệu</a:t>
            </a:r>
            <a:r>
              <a:rPr lang="en-US" sz="3999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về</a:t>
            </a:r>
            <a:r>
              <a:rPr lang="en-US" sz="3999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một</a:t>
            </a:r>
            <a:r>
              <a:rPr lang="en-US" sz="3999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số</a:t>
            </a:r>
            <a:r>
              <a:rPr lang="en-US" sz="3999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tính</a:t>
            </a:r>
            <a:r>
              <a:rPr lang="en-US" sz="3999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năng</a:t>
            </a:r>
            <a:r>
              <a:rPr lang="en-US" sz="3999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5. </a:t>
            </a:r>
            <a:r>
              <a:rPr lang="en-US" sz="3999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Kết</a:t>
            </a:r>
            <a:r>
              <a:rPr lang="en-US" sz="3999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quả</a:t>
            </a:r>
            <a:r>
              <a:rPr lang="en-US" sz="3999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đạt</a:t>
            </a:r>
            <a:r>
              <a:rPr lang="en-US" sz="3999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được</a:t>
            </a:r>
            <a:endParaRPr lang="en-US" sz="3999" dirty="0">
              <a:solidFill>
                <a:srgbClr val="000000"/>
              </a:solidFill>
              <a:latin typeface="Faustina"/>
              <a:ea typeface="Faustina"/>
              <a:cs typeface="Faustina"/>
              <a:sym typeface="Faustina"/>
            </a:endParaRPr>
          </a:p>
          <a:p>
            <a:pPr algn="l">
              <a:lnSpc>
                <a:spcPts val="9287"/>
              </a:lnSpc>
            </a:pPr>
            <a:r>
              <a:rPr lang="en-US" sz="3999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6. </a:t>
            </a:r>
            <a:r>
              <a:rPr lang="en-US" sz="3999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Định</a:t>
            </a:r>
            <a:r>
              <a:rPr lang="en-US" sz="3999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hướng</a:t>
            </a:r>
            <a:r>
              <a:rPr lang="en-US" sz="3999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tương</a:t>
            </a:r>
            <a:r>
              <a:rPr lang="en-US" sz="3999" dirty="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lai</a:t>
            </a:r>
            <a:endParaRPr lang="en-US" sz="3999" dirty="0">
              <a:solidFill>
                <a:srgbClr val="000000"/>
              </a:solidFill>
              <a:latin typeface="Faustina"/>
              <a:ea typeface="Faustina"/>
              <a:cs typeface="Faustina"/>
              <a:sym typeface="Fausti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498" y="-234039"/>
            <a:ext cx="18414997" cy="10755078"/>
          </a:xfrm>
          <a:custGeom>
            <a:avLst/>
            <a:gdLst/>
            <a:ahLst/>
            <a:cxnLst/>
            <a:rect l="l" t="t" r="r" b="b"/>
            <a:pathLst>
              <a:path w="18414997" h="10755078">
                <a:moveTo>
                  <a:pt x="0" y="0"/>
                </a:moveTo>
                <a:lnTo>
                  <a:pt x="18414996" y="0"/>
                </a:lnTo>
                <a:lnTo>
                  <a:pt x="18414996" y="10755078"/>
                </a:lnTo>
                <a:lnTo>
                  <a:pt x="0" y="10755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3498" y="8418236"/>
            <a:ext cx="2919944" cy="1868764"/>
          </a:xfrm>
          <a:custGeom>
            <a:avLst/>
            <a:gdLst/>
            <a:ahLst/>
            <a:cxnLst/>
            <a:rect l="l" t="t" r="r" b="b"/>
            <a:pathLst>
              <a:path w="2919944" h="1868764">
                <a:moveTo>
                  <a:pt x="0" y="0"/>
                </a:moveTo>
                <a:lnTo>
                  <a:pt x="2919944" y="0"/>
                </a:lnTo>
                <a:lnTo>
                  <a:pt x="2919944" y="1868764"/>
                </a:lnTo>
                <a:lnTo>
                  <a:pt x="0" y="18687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574439" y="8229600"/>
            <a:ext cx="3289448" cy="2057400"/>
          </a:xfrm>
          <a:custGeom>
            <a:avLst/>
            <a:gdLst/>
            <a:ahLst/>
            <a:cxnLst/>
            <a:rect l="l" t="t" r="r" b="b"/>
            <a:pathLst>
              <a:path w="3289448" h="2057400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570400" y="4169721"/>
            <a:ext cx="6467799" cy="282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Khó tiếp cận thông tin</a:t>
            </a:r>
          </a:p>
          <a:p>
            <a:pPr algn="l">
              <a:lnSpc>
                <a:spcPts val="4500"/>
              </a:lnSpc>
            </a:pPr>
            <a:endParaRPr lang="en-US" sz="3000">
              <a:solidFill>
                <a:srgbClr val="000000"/>
              </a:solidFill>
              <a:latin typeface="Faustina"/>
              <a:ea typeface="Faustina"/>
              <a:cs typeface="Faustina"/>
              <a:sym typeface="Faustina"/>
            </a:endParaRPr>
          </a:p>
          <a:p>
            <a:pPr algn="l"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Giới hạn trong việc mua hàng</a:t>
            </a:r>
          </a:p>
          <a:p>
            <a:pPr algn="l">
              <a:lnSpc>
                <a:spcPts val="4500"/>
              </a:lnSpc>
            </a:pPr>
            <a:endParaRPr lang="en-US" sz="3000">
              <a:solidFill>
                <a:srgbClr val="000000"/>
              </a:solidFill>
              <a:latin typeface="Faustina"/>
              <a:ea typeface="Faustina"/>
              <a:cs typeface="Faustina"/>
              <a:sym typeface="Faustina"/>
            </a:endParaRPr>
          </a:p>
          <a:p>
            <a:pPr algn="l"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Thiếu sự tiện lợi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163833" y="4305872"/>
            <a:ext cx="586627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Mất cơ hội tiếp cận khách hàng mới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163833" y="7163371"/>
            <a:ext cx="599951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Tốn chi phí marketing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63833" y="5420296"/>
            <a:ext cx="6110659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Khó khăn trong việc quản lý đơn hàng và tồn kho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634827" y="977694"/>
            <a:ext cx="10127085" cy="1400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39"/>
              </a:lnSpc>
            </a:pPr>
            <a:r>
              <a:rPr lang="en-US" sz="7599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1.VẤN ĐỀ NGƯỜI DÙNG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079929" y="3055277"/>
            <a:ext cx="2417064" cy="631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Khách hàng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02821" y="3055277"/>
            <a:ext cx="4388301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Hãng cung cấp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7109" y="-63503"/>
            <a:ext cx="18538612" cy="10400795"/>
          </a:xfrm>
          <a:custGeom>
            <a:avLst/>
            <a:gdLst/>
            <a:ahLst/>
            <a:cxnLst/>
            <a:rect l="l" t="t" r="r" b="b"/>
            <a:pathLst>
              <a:path w="18538612" h="10400795">
                <a:moveTo>
                  <a:pt x="0" y="0"/>
                </a:moveTo>
                <a:lnTo>
                  <a:pt x="18538612" y="0"/>
                </a:lnTo>
                <a:lnTo>
                  <a:pt x="18538612" y="10400795"/>
                </a:lnTo>
                <a:lnTo>
                  <a:pt x="0" y="104007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1863480">
            <a:off x="8017678" y="5205441"/>
            <a:ext cx="1514475" cy="1466850"/>
            <a:chOff x="0" y="0"/>
            <a:chExt cx="2019300" cy="1955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19300" cy="1955800"/>
            </a:xfrm>
            <a:custGeom>
              <a:avLst/>
              <a:gdLst/>
              <a:ahLst/>
              <a:cxnLst/>
              <a:rect l="l" t="t" r="r" b="b"/>
              <a:pathLst>
                <a:path w="2019300" h="1955800">
                  <a:moveTo>
                    <a:pt x="0" y="0"/>
                  </a:moveTo>
                  <a:lnTo>
                    <a:pt x="0" y="1955800"/>
                  </a:lnTo>
                  <a:lnTo>
                    <a:pt x="2019300" y="1955800"/>
                  </a:lnTo>
                  <a:lnTo>
                    <a:pt x="2019300" y="0"/>
                  </a:lnTo>
                  <a:lnTo>
                    <a:pt x="775462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-187109" y="0"/>
            <a:ext cx="18414997" cy="10413997"/>
          </a:xfrm>
          <a:custGeom>
            <a:avLst/>
            <a:gdLst/>
            <a:ahLst/>
            <a:cxnLst/>
            <a:rect l="l" t="t" r="r" b="b"/>
            <a:pathLst>
              <a:path w="18414997" h="10413997">
                <a:moveTo>
                  <a:pt x="0" y="0"/>
                </a:moveTo>
                <a:lnTo>
                  <a:pt x="18414997" y="0"/>
                </a:lnTo>
                <a:lnTo>
                  <a:pt x="18414997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294723" y="6957814"/>
            <a:ext cx="2754774" cy="3845496"/>
          </a:xfrm>
          <a:custGeom>
            <a:avLst/>
            <a:gdLst/>
            <a:ahLst/>
            <a:cxnLst/>
            <a:rect l="l" t="t" r="r" b="b"/>
            <a:pathLst>
              <a:path w="2754774" h="3845496">
                <a:moveTo>
                  <a:pt x="0" y="0"/>
                </a:moveTo>
                <a:lnTo>
                  <a:pt x="2754774" y="0"/>
                </a:lnTo>
                <a:lnTo>
                  <a:pt x="2754774" y="3845497"/>
                </a:lnTo>
                <a:lnTo>
                  <a:pt x="0" y="38454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646884" y="8593582"/>
            <a:ext cx="2707500" cy="1693418"/>
          </a:xfrm>
          <a:custGeom>
            <a:avLst/>
            <a:gdLst/>
            <a:ahLst/>
            <a:cxnLst/>
            <a:rect l="l" t="t" r="r" b="b"/>
            <a:pathLst>
              <a:path w="2707500" h="1693418">
                <a:moveTo>
                  <a:pt x="0" y="0"/>
                </a:moveTo>
                <a:lnTo>
                  <a:pt x="2707500" y="0"/>
                </a:lnTo>
                <a:lnTo>
                  <a:pt x="2707500" y="1693418"/>
                </a:lnTo>
                <a:lnTo>
                  <a:pt x="0" y="16934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100523" y="3183598"/>
            <a:ext cx="4436523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Xây dựng website bán hàng chuyên nghiệp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34552" y="4874260"/>
            <a:ext cx="464918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Giới thiệu sản phẩm rõ ràng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422787" y="5981184"/>
            <a:ext cx="4221435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Giỏ hàng và thanh toán dễ dàng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771107" y="7359796"/>
            <a:ext cx="4459197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Tính năng đăng nhập/đăng ký người dùng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78525" y="4802848"/>
            <a:ext cx="7131167" cy="180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Kết nối hiệu quả giữa khách hàng &amp; nhà cung cấp</a:t>
            </a:r>
          </a:p>
          <a:p>
            <a:pPr algn="ctr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Cải thiện chất lượng mua bán sản phẩm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646884" y="264166"/>
            <a:ext cx="13465835" cy="1385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91"/>
              </a:lnSpc>
            </a:pPr>
            <a:r>
              <a:rPr lang="en-US" sz="7565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2.Giải pháp &amp; một số tính năng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86876" y="3583482"/>
            <a:ext cx="2516611" cy="1686761"/>
          </a:xfrm>
          <a:custGeom>
            <a:avLst/>
            <a:gdLst/>
            <a:ahLst/>
            <a:cxnLst/>
            <a:rect l="l" t="t" r="r" b="b"/>
            <a:pathLst>
              <a:path w="2516611" h="1686761">
                <a:moveTo>
                  <a:pt x="0" y="0"/>
                </a:moveTo>
                <a:lnTo>
                  <a:pt x="2516611" y="0"/>
                </a:lnTo>
                <a:lnTo>
                  <a:pt x="2516611" y="1686761"/>
                </a:lnTo>
                <a:lnTo>
                  <a:pt x="0" y="1686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102862" y="6575210"/>
            <a:ext cx="2470860" cy="1815062"/>
          </a:xfrm>
          <a:custGeom>
            <a:avLst/>
            <a:gdLst/>
            <a:ahLst/>
            <a:cxnLst/>
            <a:rect l="l" t="t" r="r" b="b"/>
            <a:pathLst>
              <a:path w="2470860" h="1815062">
                <a:moveTo>
                  <a:pt x="0" y="0"/>
                </a:moveTo>
                <a:lnTo>
                  <a:pt x="2470860" y="0"/>
                </a:lnTo>
                <a:lnTo>
                  <a:pt x="2470860" y="1815063"/>
                </a:lnTo>
                <a:lnTo>
                  <a:pt x="0" y="18150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20" r="-42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573722" y="3669424"/>
            <a:ext cx="3573706" cy="1514877"/>
          </a:xfrm>
          <a:custGeom>
            <a:avLst/>
            <a:gdLst/>
            <a:ahLst/>
            <a:cxnLst/>
            <a:rect l="l" t="t" r="r" b="b"/>
            <a:pathLst>
              <a:path w="3573706" h="1514877">
                <a:moveTo>
                  <a:pt x="0" y="0"/>
                </a:moveTo>
                <a:lnTo>
                  <a:pt x="3573707" y="0"/>
                </a:lnTo>
                <a:lnTo>
                  <a:pt x="3573707" y="1514877"/>
                </a:lnTo>
                <a:lnTo>
                  <a:pt x="0" y="15148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594993" y="1344682"/>
            <a:ext cx="9279712" cy="1385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91"/>
              </a:lnSpc>
            </a:pPr>
            <a:r>
              <a:rPr lang="en-US" sz="7565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3.Công nghệ sử dụng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498"/>
            <a:ext cx="18414997" cy="10413997"/>
          </a:xfrm>
          <a:custGeom>
            <a:avLst/>
            <a:gdLst/>
            <a:ahLst/>
            <a:cxnLst/>
            <a:rect l="l" t="t" r="r" b="b"/>
            <a:pathLst>
              <a:path w="18414997" h="10413997">
                <a:moveTo>
                  <a:pt x="0" y="0"/>
                </a:moveTo>
                <a:lnTo>
                  <a:pt x="18414997" y="0"/>
                </a:lnTo>
                <a:lnTo>
                  <a:pt x="18414997" y="10413996"/>
                </a:lnTo>
                <a:lnTo>
                  <a:pt x="0" y="10413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38365" y="3547243"/>
            <a:ext cx="14165485" cy="1385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91"/>
              </a:lnSpc>
            </a:pPr>
            <a:r>
              <a:rPr lang="en-US" sz="7565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4.Giới thiệu về một số tính năng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503" y="-63503"/>
            <a:ext cx="18414997" cy="10378907"/>
          </a:xfrm>
          <a:custGeom>
            <a:avLst/>
            <a:gdLst/>
            <a:ahLst/>
            <a:cxnLst/>
            <a:rect l="l" t="t" r="r" b="b"/>
            <a:pathLst>
              <a:path w="18414997" h="10378907">
                <a:moveTo>
                  <a:pt x="0" y="0"/>
                </a:moveTo>
                <a:lnTo>
                  <a:pt x="18414997" y="0"/>
                </a:lnTo>
                <a:lnTo>
                  <a:pt x="18414997" y="10378907"/>
                </a:lnTo>
                <a:lnTo>
                  <a:pt x="0" y="103789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88456" y="1583969"/>
            <a:ext cx="5159244" cy="2839441"/>
          </a:xfrm>
          <a:custGeom>
            <a:avLst/>
            <a:gdLst/>
            <a:ahLst/>
            <a:cxnLst/>
            <a:rect l="l" t="t" r="r" b="b"/>
            <a:pathLst>
              <a:path w="5159244" h="2839441">
                <a:moveTo>
                  <a:pt x="0" y="0"/>
                </a:moveTo>
                <a:lnTo>
                  <a:pt x="5159245" y="0"/>
                </a:lnTo>
                <a:lnTo>
                  <a:pt x="5159245" y="2839442"/>
                </a:lnTo>
                <a:lnTo>
                  <a:pt x="0" y="28394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9231" r="-5981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43650" y="4423411"/>
            <a:ext cx="4343839" cy="4114800"/>
          </a:xfrm>
          <a:custGeom>
            <a:avLst/>
            <a:gdLst/>
            <a:ahLst/>
            <a:cxnLst/>
            <a:rect l="l" t="t" r="r" b="b"/>
            <a:pathLst>
              <a:path w="4343839" h="4114800">
                <a:moveTo>
                  <a:pt x="0" y="0"/>
                </a:moveTo>
                <a:lnTo>
                  <a:pt x="4343838" y="0"/>
                </a:lnTo>
                <a:lnTo>
                  <a:pt x="43438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694353" y="4842128"/>
            <a:ext cx="5053347" cy="3277365"/>
          </a:xfrm>
          <a:custGeom>
            <a:avLst/>
            <a:gdLst/>
            <a:ahLst/>
            <a:cxnLst/>
            <a:rect l="l" t="t" r="r" b="b"/>
            <a:pathLst>
              <a:path w="5053347" h="3277365">
                <a:moveTo>
                  <a:pt x="0" y="0"/>
                </a:moveTo>
                <a:lnTo>
                  <a:pt x="5053348" y="0"/>
                </a:lnTo>
                <a:lnTo>
                  <a:pt x="5053348" y="3277365"/>
                </a:lnTo>
                <a:lnTo>
                  <a:pt x="0" y="32773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8376" r="-6526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467547" y="961034"/>
            <a:ext cx="4100779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Đăng nhập/Đăng ký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503" y="-63503"/>
            <a:ext cx="18414997" cy="10378907"/>
          </a:xfrm>
          <a:custGeom>
            <a:avLst/>
            <a:gdLst/>
            <a:ahLst/>
            <a:cxnLst/>
            <a:rect l="l" t="t" r="r" b="b"/>
            <a:pathLst>
              <a:path w="18414997" h="10378907">
                <a:moveTo>
                  <a:pt x="0" y="0"/>
                </a:moveTo>
                <a:lnTo>
                  <a:pt x="18414997" y="0"/>
                </a:lnTo>
                <a:lnTo>
                  <a:pt x="18414997" y="10378907"/>
                </a:lnTo>
                <a:lnTo>
                  <a:pt x="0" y="103789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18037" y="5491470"/>
            <a:ext cx="4420195" cy="4114800"/>
          </a:xfrm>
          <a:custGeom>
            <a:avLst/>
            <a:gdLst/>
            <a:ahLst/>
            <a:cxnLst/>
            <a:rect l="l" t="t" r="r" b="b"/>
            <a:pathLst>
              <a:path w="4420195" h="4114800">
                <a:moveTo>
                  <a:pt x="0" y="0"/>
                </a:moveTo>
                <a:lnTo>
                  <a:pt x="4420195" y="0"/>
                </a:lnTo>
                <a:lnTo>
                  <a:pt x="44201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44000" y="6597310"/>
            <a:ext cx="7942817" cy="3008960"/>
          </a:xfrm>
          <a:custGeom>
            <a:avLst/>
            <a:gdLst/>
            <a:ahLst/>
            <a:cxnLst/>
            <a:rect l="l" t="t" r="r" b="b"/>
            <a:pathLst>
              <a:path w="7942817" h="3008960">
                <a:moveTo>
                  <a:pt x="0" y="0"/>
                </a:moveTo>
                <a:lnTo>
                  <a:pt x="7942817" y="0"/>
                </a:lnTo>
                <a:lnTo>
                  <a:pt x="7942817" y="3008960"/>
                </a:lnTo>
                <a:lnTo>
                  <a:pt x="0" y="30089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379" r="-21903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143995" y="1610221"/>
            <a:ext cx="7941175" cy="3881249"/>
          </a:xfrm>
          <a:custGeom>
            <a:avLst/>
            <a:gdLst/>
            <a:ahLst/>
            <a:cxnLst/>
            <a:rect l="l" t="t" r="r" b="b"/>
            <a:pathLst>
              <a:path w="7941175" h="3881249">
                <a:moveTo>
                  <a:pt x="0" y="0"/>
                </a:moveTo>
                <a:lnTo>
                  <a:pt x="7941175" y="0"/>
                </a:lnTo>
                <a:lnTo>
                  <a:pt x="7941175" y="3881249"/>
                </a:lnTo>
                <a:lnTo>
                  <a:pt x="0" y="38812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437055" y="1431205"/>
            <a:ext cx="4176240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Add Cart/ Your Cart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222</Words>
  <Application>Microsoft Office PowerPoint</Application>
  <PresentationFormat>Custom</PresentationFormat>
  <Paragraphs>53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Faustina</vt:lpstr>
      <vt:lpstr>Faustina Bold</vt:lpstr>
      <vt:lpstr>Baloo</vt:lpstr>
      <vt:lpstr>Noto Sans JP</vt:lpstr>
      <vt:lpstr>Calibri</vt:lpstr>
      <vt:lpstr>Noto Sans JP Bold</vt:lpstr>
      <vt:lpstr>Sensei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bán hàng điện tử</dc:title>
  <cp:lastModifiedBy>KHANHVD</cp:lastModifiedBy>
  <cp:revision>2</cp:revision>
  <dcterms:created xsi:type="dcterms:W3CDTF">2006-08-16T00:00:00Z</dcterms:created>
  <dcterms:modified xsi:type="dcterms:W3CDTF">2025-03-07T07:52:33Z</dcterms:modified>
  <dc:identifier>DAGhB1z6k6Y</dc:identifier>
</cp:coreProperties>
</file>